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9"/>
  </p:notesMasterIdLst>
  <p:handoutMasterIdLst>
    <p:handoutMasterId r:id="rId30"/>
  </p:handoutMasterIdLst>
  <p:sldIdLst>
    <p:sldId id="275" r:id="rId2"/>
    <p:sldId id="257" r:id="rId3"/>
    <p:sldId id="265" r:id="rId4"/>
    <p:sldId id="276" r:id="rId5"/>
    <p:sldId id="277" r:id="rId6"/>
    <p:sldId id="278" r:id="rId7"/>
    <p:sldId id="284" r:id="rId8"/>
    <p:sldId id="280" r:id="rId9"/>
    <p:sldId id="294" r:id="rId10"/>
    <p:sldId id="293" r:id="rId11"/>
    <p:sldId id="295" r:id="rId12"/>
    <p:sldId id="296" r:id="rId13"/>
    <p:sldId id="297" r:id="rId14"/>
    <p:sldId id="299" r:id="rId15"/>
    <p:sldId id="300" r:id="rId16"/>
    <p:sldId id="301" r:id="rId17"/>
    <p:sldId id="302" r:id="rId18"/>
    <p:sldId id="298" r:id="rId19"/>
    <p:sldId id="303" r:id="rId20"/>
    <p:sldId id="304" r:id="rId21"/>
    <p:sldId id="305" r:id="rId22"/>
    <p:sldId id="306" r:id="rId23"/>
    <p:sldId id="307" r:id="rId24"/>
    <p:sldId id="308" r:id="rId25"/>
    <p:sldId id="285" r:id="rId26"/>
    <p:sldId id="309" r:id="rId27"/>
    <p:sldId id="269"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9" autoAdjust="0"/>
    <p:restoredTop sz="95672"/>
  </p:normalViewPr>
  <p:slideViewPr>
    <p:cSldViewPr snapToGrid="0">
      <p:cViewPr varScale="1">
        <p:scale>
          <a:sx n="148" d="100"/>
          <a:sy n="148" d="100"/>
        </p:scale>
        <p:origin x="1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1/6/25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1/6/25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thời đại số hóa, dữ liệu trở thành tài sản quan trọng đối với mọi tổ chức.</a:t>
            </a:r>
          </a:p>
          <a:p>
            <a:r>
              <a:rPr lang="vi-VN"/>
              <a:t>Tuy nhiên, các mối đe dọa như mất dữ liệu, tấn công mạng và thiên tai đang ngày càng gia tăng.</a:t>
            </a:r>
          </a:p>
          <a:p>
            <a:r>
              <a:rPr lang="vi-VN"/>
              <a:t>Giải pháp sao lưu truyền thống thường phức tạp, khó quản lý và yêu cầu nguồn lực chuyên môn cao.</a:t>
            </a:r>
          </a:p>
          <a:p>
            <a:r>
              <a:rPr lang="vi-VN"/>
              <a:t>Vì vậy, cần một giải pháp hiện đại: </a:t>
            </a:r>
            <a:r>
              <a:rPr lang="vi-VN" b="1"/>
              <a:t>Cloud Backup as a Service (BaaS)</a:t>
            </a:r>
            <a:r>
              <a:rPr lang="vi-VN"/>
              <a:t>, tích hợp các </a:t>
            </a:r>
            <a:r>
              <a:rPr lang="vi-VN" b="1"/>
              <a:t>management agents</a:t>
            </a:r>
            <a:r>
              <a:rPr lang="vi-VN"/>
              <a:t> để đảm bảo dữ liệu luôn được bảo vệ và khôi phục kịp thời.</a:t>
            </a:r>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693430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1B844-B21F-2989-7196-2D3A3FD31F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4EFF2-FDE1-4005-58B1-8108348FB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EDCE2-AB26-74E0-9960-192CA5E5551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67A903E-CBE2-8500-00E1-907A153464F6}"/>
              </a:ext>
            </a:extLst>
          </p:cNvPr>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05423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6CDD-8322-1D03-1BFA-98233529C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68C78-099E-A100-278A-2758F122F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A4A23-DE0B-C850-02A3-B5206E9B824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0491704-B3ED-51BC-F580-E77C4535DDBC}"/>
              </a:ext>
            </a:extLst>
          </p:cNvPr>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48634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28E5-CAE8-C9F4-0DED-0D33C8D69F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EF4D1E-5E8E-7667-F6AB-64EFBA2C35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0B91F-9B67-23CE-C5A7-7298F808293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1D80A82-C017-62FF-A83C-EDD93EDE61A1}"/>
              </a:ext>
            </a:extLst>
          </p:cNvPr>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4065219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19376-C0D8-9E2E-5F19-13DC21F767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0FB0D-8149-DC09-2A2E-64DC5BEA7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20C2CF-C9F7-584F-ED4A-B5053FF8B77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E7AFB74-792F-848C-E2DF-1C2B7BA80588}"/>
              </a:ext>
            </a:extLst>
          </p:cNvPr>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412708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A1F0D-1418-7513-BC28-E66FC1554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2E6919-705E-3903-9699-C46B55DED3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CB1C6-0B91-16E4-E3B3-00C4350336E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E9C8BB2-F61A-93A0-2C8F-F49A21E54508}"/>
              </a:ext>
            </a:extLst>
          </p:cNvPr>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252024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70BD0-9389-7171-8350-FE7DBC2D7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A6DC4-D7C4-BCD9-09B0-C6589C7C3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831A2-2930-1458-FF8D-26AA3DFC001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8EEF6BF-4CB7-D7E1-D7E6-52E91D222A0A}"/>
              </a:ext>
            </a:extLst>
          </p:cNvPr>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1958309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29462-FFBF-7689-6B6D-3723CE183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03237A-5CA5-CFC1-F922-502E6C13AB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1A9029-71BE-4E73-F5AE-BFA42783779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560FEC6-0D7C-A11A-7305-43132E579F12}"/>
              </a:ext>
            </a:extLst>
          </p:cNvPr>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883227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8435C-EF5B-F617-3C5E-EEC8B3C16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ACE8B-6526-6D25-DA95-5AD2AF7F8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75898C-51FD-658B-8B27-47227E784BD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22EF8F7-B8D1-C116-6759-259022CDE043}"/>
              </a:ext>
            </a:extLst>
          </p:cNvPr>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154968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9F162-AB8C-A9F2-A140-E1072BA5C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2DCFCF-9724-5EAF-FDFF-A187C7F6E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7E2A83-8E79-3B76-DBBF-3B5C7304069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91885D9-BED1-08EC-425B-7F7EE05D8A6C}"/>
              </a:ext>
            </a:extLst>
          </p:cNvPr>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84467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212529"/>
                </a:solidFill>
                <a:effectLst/>
                <a:latin typeface="system-ui"/>
              </a:rPr>
              <a:t>Agent trong backup được hiểu là một phần mềm được cài đặt trên máy tính / thiết bị cần được backup.</a:t>
            </a:r>
            <a:br>
              <a:rPr lang="vi-VN"/>
            </a:br>
            <a:r>
              <a:rPr lang="vi-VN" b="0" i="0">
                <a:solidFill>
                  <a:srgbClr val="212529"/>
                </a:solidFill>
                <a:effectLst/>
                <a:latin typeface="system-ui"/>
              </a:rPr>
              <a:t>Agent sẽ là cầu nối giữa server backup và thiết bị cần được backup, nhiệm vụ của nó là nhận lệnh từ server backup và thực thi lệnh đó trên thiết bị cần được backup để thực hiện sao lưu dữ liệu.</a:t>
            </a:r>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41573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E60D4-5861-97BA-4466-6D71A06170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91AF2-A038-4E64-6437-EEA20E764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E4BF16-EC0C-7E3F-7703-5FD054CEC2A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105A6C9-42C0-5D01-972B-6CC0052576EC}"/>
              </a:ext>
            </a:extLst>
          </p:cNvPr>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54728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B0FB3-902D-C910-C531-0AA06DCC3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ABF5A-A823-DEC8-8300-B51550079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40DD1-0860-DA8A-108F-499C6AB2568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61A7D6B-68BD-9F9D-6366-8EB7CF8520BC}"/>
              </a:ext>
            </a:extLst>
          </p:cNvPr>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63379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00A91-41A3-EE6F-22B9-4C635D554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CEC479-1231-28FE-A298-87C75BF7C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B3E8E-4666-F163-E836-F31295FE75E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8B22E6D-E958-ECEC-3682-07940BEF6858}"/>
              </a:ext>
            </a:extLst>
          </p:cNvPr>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54449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0C1BB-4F92-E702-FDD5-4733A26375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630AF-E440-52DD-9589-232598CE90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3B1095-87EF-A19C-987D-C20620FB870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309AED5-81CE-5E82-4118-594333862C64}"/>
              </a:ext>
            </a:extLst>
          </p:cNvPr>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216056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B483C-631C-FABC-4EFB-1EA912F0C2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0B4CF-5AFD-DFD9-024C-C50ED8D3D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CD5CC-7670-8242-294E-3C7C3091866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DE369C2-75E9-129F-5DCA-2D77C00D7F58}"/>
              </a:ext>
            </a:extLst>
          </p:cNvPr>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841697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AFAFF-47CB-0D64-4294-7292F3ED6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DBDE3-8C8C-A6EC-0B5C-F8B983D05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3BE0C-72AF-C6BF-2BBF-6E4C7DFB395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6855FAF-675D-8AB6-396D-BAA230584CD3}"/>
              </a:ext>
            </a:extLst>
          </p:cNvPr>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48000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6B25-798F-1B1B-7864-7597EC73EF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F2764B-1CF0-6D5F-5157-3EC3B1E8C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BC206-748F-E258-38BD-0E14C00D0BF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EE83075-092C-E689-A214-A03071EBB233}"/>
              </a:ext>
            </a:extLst>
          </p:cNvPr>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1863259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83" r:id="rId4"/>
    <p:sldLayoutId id="2147483679" r:id="rId5"/>
    <p:sldLayoutId id="2147483680" r:id="rId6"/>
    <p:sldLayoutId id="2147483681" r:id="rId7"/>
    <p:sldLayoutId id="2147483682" r:id="rId8"/>
    <p:sldLayoutId id="2147483678"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72C6-7DD8-E13F-B27B-E2517FFE7C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755B5B-76A0-44DB-72F1-5F1A604B6D29}"/>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5C523BBC-5CBB-7BE6-22A1-212FD5B01FE6}"/>
              </a:ext>
            </a:extLst>
          </p:cNvPr>
          <p:cNvSpPr>
            <a:spLocks noGrp="1"/>
          </p:cNvSpPr>
          <p:nvPr>
            <p:ph type="title"/>
          </p:nvPr>
        </p:nvSpPr>
        <p:spPr/>
        <p:txBody>
          <a:bodyPr/>
          <a:lstStyle/>
          <a:p>
            <a:r>
              <a:rPr lang="en-US"/>
              <a:t>5. KẾT QUẢ ĐẠT ĐƯỢC</a:t>
            </a:r>
          </a:p>
        </p:txBody>
      </p:sp>
      <p:pic>
        <p:nvPicPr>
          <p:cNvPr id="8" name="Content Placeholder 7">
            <a:extLst>
              <a:ext uri="{FF2B5EF4-FFF2-40B4-BE49-F238E27FC236}">
                <a16:creationId xmlns:a16="http://schemas.microsoft.com/office/drawing/2014/main" id="{C219B1B7-2E77-9362-E5EA-50508D74A95D}"/>
              </a:ext>
            </a:extLst>
          </p:cNvPr>
          <p:cNvPicPr>
            <a:picLocks noGrp="1" noChangeAspect="1"/>
          </p:cNvPicPr>
          <p:nvPr>
            <p:ph sz="quarter" idx="13"/>
          </p:nvPr>
        </p:nvPicPr>
        <p:blipFill>
          <a:blip r:embed="rId3"/>
          <a:stretch>
            <a:fillRect/>
          </a:stretch>
        </p:blipFill>
        <p:spPr>
          <a:xfrm>
            <a:off x="234950" y="1093325"/>
            <a:ext cx="8674100" cy="4799937"/>
          </a:xfrm>
          <a:prstGeom prst="rect">
            <a:avLst/>
          </a:prstGeom>
        </p:spPr>
      </p:pic>
    </p:spTree>
    <p:extLst>
      <p:ext uri="{BB962C8B-B14F-4D97-AF65-F5344CB8AC3E}">
        <p14:creationId xmlns:p14="http://schemas.microsoft.com/office/powerpoint/2010/main" val="3836615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C0DC3-5295-E6E6-F2C1-B0F5E5488A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DF3707-D73F-20D5-B799-00A7EB2921A8}"/>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114DBDB1-B97E-3010-C5D5-B415BE5C4856}"/>
              </a:ext>
            </a:extLst>
          </p:cNvPr>
          <p:cNvSpPr>
            <a:spLocks noGrp="1"/>
          </p:cNvSpPr>
          <p:nvPr>
            <p:ph type="title"/>
          </p:nvPr>
        </p:nvSpPr>
        <p:spPr/>
        <p:txBody>
          <a:bodyPr/>
          <a:lstStyle/>
          <a:p>
            <a:r>
              <a:rPr lang="en-US"/>
              <a:t>5. KẾT QUẢ ĐẠT ĐƯỢC</a:t>
            </a:r>
          </a:p>
        </p:txBody>
      </p:sp>
      <p:pic>
        <p:nvPicPr>
          <p:cNvPr id="7" name="Content Placeholder 6">
            <a:extLst>
              <a:ext uri="{FF2B5EF4-FFF2-40B4-BE49-F238E27FC236}">
                <a16:creationId xmlns:a16="http://schemas.microsoft.com/office/drawing/2014/main" id="{726A22C3-37D3-510C-7652-B69D0AD88D7D}"/>
              </a:ext>
            </a:extLst>
          </p:cNvPr>
          <p:cNvPicPr>
            <a:picLocks noGrp="1" noChangeAspect="1"/>
          </p:cNvPicPr>
          <p:nvPr>
            <p:ph sz="quarter" idx="13"/>
          </p:nvPr>
        </p:nvPicPr>
        <p:blipFill>
          <a:blip r:embed="rId3"/>
          <a:stretch>
            <a:fillRect/>
          </a:stretch>
        </p:blipFill>
        <p:spPr>
          <a:xfrm>
            <a:off x="234950" y="1093325"/>
            <a:ext cx="8674100" cy="4799937"/>
          </a:xfrm>
          <a:prstGeom prst="rect">
            <a:avLst/>
          </a:prstGeom>
        </p:spPr>
      </p:pic>
    </p:spTree>
    <p:extLst>
      <p:ext uri="{BB962C8B-B14F-4D97-AF65-F5344CB8AC3E}">
        <p14:creationId xmlns:p14="http://schemas.microsoft.com/office/powerpoint/2010/main" val="3068494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1C5F2-B5FF-9554-F796-9D7A892FF6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D96B36-EC4D-4947-C338-366E688A3072}"/>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8EBD5015-FB75-EC79-C824-F00575ECAE83}"/>
              </a:ext>
            </a:extLst>
          </p:cNvPr>
          <p:cNvSpPr>
            <a:spLocks noGrp="1"/>
          </p:cNvSpPr>
          <p:nvPr>
            <p:ph type="title"/>
          </p:nvPr>
        </p:nvSpPr>
        <p:spPr/>
        <p:txBody>
          <a:bodyPr/>
          <a:lstStyle/>
          <a:p>
            <a:r>
              <a:rPr lang="en-US"/>
              <a:t>5. KẾT QUẢ ĐẠT ĐƯỢC</a:t>
            </a:r>
          </a:p>
        </p:txBody>
      </p:sp>
      <p:pic>
        <p:nvPicPr>
          <p:cNvPr id="8" name="Content Placeholder 7">
            <a:extLst>
              <a:ext uri="{FF2B5EF4-FFF2-40B4-BE49-F238E27FC236}">
                <a16:creationId xmlns:a16="http://schemas.microsoft.com/office/drawing/2014/main" id="{D3104052-A53D-F298-3218-1D7937611C11}"/>
              </a:ext>
            </a:extLst>
          </p:cNvPr>
          <p:cNvPicPr>
            <a:picLocks noGrp="1" noChangeAspect="1"/>
          </p:cNvPicPr>
          <p:nvPr>
            <p:ph sz="quarter" idx="13"/>
          </p:nvPr>
        </p:nvPicPr>
        <p:blipFill>
          <a:blip r:embed="rId3"/>
          <a:stretch>
            <a:fillRect/>
          </a:stretch>
        </p:blipFill>
        <p:spPr>
          <a:xfrm>
            <a:off x="234950" y="1093325"/>
            <a:ext cx="8674100" cy="4799937"/>
          </a:xfrm>
          <a:prstGeom prst="rect">
            <a:avLst/>
          </a:prstGeom>
        </p:spPr>
      </p:pic>
    </p:spTree>
    <p:extLst>
      <p:ext uri="{BB962C8B-B14F-4D97-AF65-F5344CB8AC3E}">
        <p14:creationId xmlns:p14="http://schemas.microsoft.com/office/powerpoint/2010/main" val="319165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9753B-7B1E-71BB-6B35-E07451B9DD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B08A9F-AD02-A215-D4B8-6C876B3F0D6F}"/>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DEB8584D-4CDD-542B-D638-9E4AABEF2412}"/>
              </a:ext>
            </a:extLst>
          </p:cNvPr>
          <p:cNvSpPr>
            <a:spLocks noGrp="1"/>
          </p:cNvSpPr>
          <p:nvPr>
            <p:ph type="title"/>
          </p:nvPr>
        </p:nvSpPr>
        <p:spPr/>
        <p:txBody>
          <a:bodyPr/>
          <a:lstStyle/>
          <a:p>
            <a:r>
              <a:rPr lang="en-US"/>
              <a:t>5. KẾT QUẢ ĐẠT ĐƯỢC</a:t>
            </a:r>
          </a:p>
        </p:txBody>
      </p:sp>
      <p:pic>
        <p:nvPicPr>
          <p:cNvPr id="10" name="Content Placeholder 9">
            <a:extLst>
              <a:ext uri="{FF2B5EF4-FFF2-40B4-BE49-F238E27FC236}">
                <a16:creationId xmlns:a16="http://schemas.microsoft.com/office/drawing/2014/main" id="{21CE3CCD-1345-EB2E-571E-DE9CABCD1713}"/>
              </a:ext>
            </a:extLst>
          </p:cNvPr>
          <p:cNvPicPr>
            <a:picLocks noGrp="1" noChangeAspect="1"/>
          </p:cNvPicPr>
          <p:nvPr>
            <p:ph sz="quarter" idx="13"/>
          </p:nvPr>
        </p:nvPicPr>
        <p:blipFill>
          <a:blip r:embed="rId3"/>
          <a:stretch>
            <a:fillRect/>
          </a:stretch>
        </p:blipFill>
        <p:spPr>
          <a:xfrm>
            <a:off x="234950" y="1002761"/>
            <a:ext cx="8674100" cy="4981066"/>
          </a:xfrm>
          <a:prstGeom prst="rect">
            <a:avLst/>
          </a:prstGeom>
        </p:spPr>
      </p:pic>
    </p:spTree>
    <p:extLst>
      <p:ext uri="{BB962C8B-B14F-4D97-AF65-F5344CB8AC3E}">
        <p14:creationId xmlns:p14="http://schemas.microsoft.com/office/powerpoint/2010/main" val="58631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14CE4-D24C-833B-3269-30C9CAD9D40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0A7B8-65DB-69C1-287F-B0179872E203}"/>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018BE08B-B93D-8666-A932-93F353BB9498}"/>
              </a:ext>
            </a:extLst>
          </p:cNvPr>
          <p:cNvSpPr>
            <a:spLocks noGrp="1"/>
          </p:cNvSpPr>
          <p:nvPr>
            <p:ph type="title"/>
          </p:nvPr>
        </p:nvSpPr>
        <p:spPr/>
        <p:txBody>
          <a:bodyPr/>
          <a:lstStyle/>
          <a:p>
            <a:r>
              <a:rPr lang="en-US"/>
              <a:t>5. KẾT QUẢ ĐẠT ĐƯỢC</a:t>
            </a:r>
          </a:p>
        </p:txBody>
      </p:sp>
      <p:pic>
        <p:nvPicPr>
          <p:cNvPr id="6" name="Content Placeholder 5">
            <a:extLst>
              <a:ext uri="{FF2B5EF4-FFF2-40B4-BE49-F238E27FC236}">
                <a16:creationId xmlns:a16="http://schemas.microsoft.com/office/drawing/2014/main" id="{B29D07CC-6891-DA42-6728-66BE44B1A2FA}"/>
              </a:ext>
            </a:extLst>
          </p:cNvPr>
          <p:cNvPicPr>
            <a:picLocks noGrp="1" noChangeAspect="1"/>
          </p:cNvPicPr>
          <p:nvPr>
            <p:ph sz="quarter" idx="13"/>
          </p:nvPr>
        </p:nvPicPr>
        <p:blipFill>
          <a:blip r:embed="rId3"/>
          <a:stretch>
            <a:fillRect/>
          </a:stretch>
        </p:blipFill>
        <p:spPr>
          <a:xfrm>
            <a:off x="234950" y="1093325"/>
            <a:ext cx="8674100" cy="4799937"/>
          </a:xfrm>
          <a:prstGeom prst="rect">
            <a:avLst/>
          </a:prstGeom>
        </p:spPr>
      </p:pic>
    </p:spTree>
    <p:extLst>
      <p:ext uri="{BB962C8B-B14F-4D97-AF65-F5344CB8AC3E}">
        <p14:creationId xmlns:p14="http://schemas.microsoft.com/office/powerpoint/2010/main" val="188193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42819-8336-8479-BBB3-5C6CE97F77A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EA291C-2866-A87C-4997-465A91FEE0D0}"/>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3CA226A0-E50C-09B6-ACB3-EAB477D41385}"/>
              </a:ext>
            </a:extLst>
          </p:cNvPr>
          <p:cNvSpPr>
            <a:spLocks noGrp="1"/>
          </p:cNvSpPr>
          <p:nvPr>
            <p:ph type="title"/>
          </p:nvPr>
        </p:nvSpPr>
        <p:spPr/>
        <p:txBody>
          <a:bodyPr/>
          <a:lstStyle/>
          <a:p>
            <a:r>
              <a:rPr lang="en-US"/>
              <a:t>5. KẾT QUẢ ĐẠT ĐƯỢC</a:t>
            </a:r>
          </a:p>
        </p:txBody>
      </p:sp>
      <p:pic>
        <p:nvPicPr>
          <p:cNvPr id="6" name="Content Placeholder 5">
            <a:extLst>
              <a:ext uri="{FF2B5EF4-FFF2-40B4-BE49-F238E27FC236}">
                <a16:creationId xmlns:a16="http://schemas.microsoft.com/office/drawing/2014/main" id="{7D2114D8-ECDF-8F12-1597-F4B8C89443C6}"/>
              </a:ext>
            </a:extLst>
          </p:cNvPr>
          <p:cNvPicPr>
            <a:picLocks noGrp="1" noChangeAspect="1"/>
          </p:cNvPicPr>
          <p:nvPr>
            <p:ph sz="quarter" idx="13"/>
          </p:nvPr>
        </p:nvPicPr>
        <p:blipFill>
          <a:blip r:embed="rId3"/>
          <a:stretch>
            <a:fillRect/>
          </a:stretch>
        </p:blipFill>
        <p:spPr>
          <a:xfrm>
            <a:off x="234950" y="1093325"/>
            <a:ext cx="8674100" cy="4799937"/>
          </a:xfrm>
          <a:prstGeom prst="rect">
            <a:avLst/>
          </a:prstGeom>
        </p:spPr>
      </p:pic>
    </p:spTree>
    <p:extLst>
      <p:ext uri="{BB962C8B-B14F-4D97-AF65-F5344CB8AC3E}">
        <p14:creationId xmlns:p14="http://schemas.microsoft.com/office/powerpoint/2010/main" val="1298147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BB68-EB81-6F94-F150-F9C7A28D64C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428314-77F3-E4D6-0C28-BC72DEBA759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27875604-6987-C158-FA11-EE70037309F7}"/>
              </a:ext>
            </a:extLst>
          </p:cNvPr>
          <p:cNvSpPr>
            <a:spLocks noGrp="1"/>
          </p:cNvSpPr>
          <p:nvPr>
            <p:ph type="title"/>
          </p:nvPr>
        </p:nvSpPr>
        <p:spPr/>
        <p:txBody>
          <a:bodyPr/>
          <a:lstStyle/>
          <a:p>
            <a:r>
              <a:rPr lang="en-US"/>
              <a:t>5. KẾT QUẢ ĐẠT ĐƯỢC</a:t>
            </a:r>
          </a:p>
        </p:txBody>
      </p:sp>
      <p:pic>
        <p:nvPicPr>
          <p:cNvPr id="6" name="Content Placeholder 5">
            <a:extLst>
              <a:ext uri="{FF2B5EF4-FFF2-40B4-BE49-F238E27FC236}">
                <a16:creationId xmlns:a16="http://schemas.microsoft.com/office/drawing/2014/main" id="{A20C7554-E33B-440F-BB4D-1BBE4A0D5F91}"/>
              </a:ext>
            </a:extLst>
          </p:cNvPr>
          <p:cNvPicPr>
            <a:picLocks noGrp="1" noChangeAspect="1"/>
          </p:cNvPicPr>
          <p:nvPr>
            <p:ph sz="quarter" idx="13"/>
          </p:nvPr>
        </p:nvPicPr>
        <p:blipFill>
          <a:blip r:embed="rId3"/>
          <a:stretch>
            <a:fillRect/>
          </a:stretch>
        </p:blipFill>
        <p:spPr>
          <a:xfrm>
            <a:off x="234950" y="1093325"/>
            <a:ext cx="8674100" cy="4799937"/>
          </a:xfrm>
          <a:prstGeom prst="rect">
            <a:avLst/>
          </a:prstGeom>
        </p:spPr>
      </p:pic>
    </p:spTree>
    <p:extLst>
      <p:ext uri="{BB962C8B-B14F-4D97-AF65-F5344CB8AC3E}">
        <p14:creationId xmlns:p14="http://schemas.microsoft.com/office/powerpoint/2010/main" val="1653778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22748-D21D-C32D-E793-BBE73AEE15E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37F585-522E-0A3B-E8FC-6667566AB35E}"/>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27530272-7071-F28F-4CB0-1DEB1A2CA5E4}"/>
              </a:ext>
            </a:extLst>
          </p:cNvPr>
          <p:cNvSpPr>
            <a:spLocks noGrp="1"/>
          </p:cNvSpPr>
          <p:nvPr>
            <p:ph type="title"/>
          </p:nvPr>
        </p:nvSpPr>
        <p:spPr/>
        <p:txBody>
          <a:bodyPr/>
          <a:lstStyle/>
          <a:p>
            <a:r>
              <a:rPr lang="en-US"/>
              <a:t>5. KẾT QUẢ ĐẠT ĐƯỢC</a:t>
            </a:r>
          </a:p>
        </p:txBody>
      </p:sp>
      <p:pic>
        <p:nvPicPr>
          <p:cNvPr id="6" name="Content Placeholder 5">
            <a:extLst>
              <a:ext uri="{FF2B5EF4-FFF2-40B4-BE49-F238E27FC236}">
                <a16:creationId xmlns:a16="http://schemas.microsoft.com/office/drawing/2014/main" id="{C8D50139-EC21-B3E9-412B-49CB46D4F65E}"/>
              </a:ext>
            </a:extLst>
          </p:cNvPr>
          <p:cNvPicPr>
            <a:picLocks noGrp="1" noChangeAspect="1"/>
          </p:cNvPicPr>
          <p:nvPr>
            <p:ph sz="quarter" idx="13"/>
          </p:nvPr>
        </p:nvPicPr>
        <p:blipFill>
          <a:blip r:embed="rId3"/>
          <a:stretch>
            <a:fillRect/>
          </a:stretch>
        </p:blipFill>
        <p:spPr>
          <a:xfrm>
            <a:off x="234950" y="1093325"/>
            <a:ext cx="8674100" cy="4799937"/>
          </a:xfrm>
          <a:prstGeom prst="rect">
            <a:avLst/>
          </a:prstGeom>
        </p:spPr>
      </p:pic>
    </p:spTree>
    <p:extLst>
      <p:ext uri="{BB962C8B-B14F-4D97-AF65-F5344CB8AC3E}">
        <p14:creationId xmlns:p14="http://schemas.microsoft.com/office/powerpoint/2010/main" val="3208282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44DDC-EA69-C08D-E80B-A60A3401F1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54C208-AC52-C0B5-7A9C-2F96206A6104}"/>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1DDA4FBA-8427-5685-18D4-6A05B3557A7C}"/>
              </a:ext>
            </a:extLst>
          </p:cNvPr>
          <p:cNvSpPr>
            <a:spLocks noGrp="1"/>
          </p:cNvSpPr>
          <p:nvPr>
            <p:ph type="title"/>
          </p:nvPr>
        </p:nvSpPr>
        <p:spPr/>
        <p:txBody>
          <a:bodyPr/>
          <a:lstStyle/>
          <a:p>
            <a:r>
              <a:rPr lang="en-US"/>
              <a:t>5. KẾT QUẢ ĐẠT ĐƯỢC</a:t>
            </a:r>
          </a:p>
        </p:txBody>
      </p:sp>
      <p:pic>
        <p:nvPicPr>
          <p:cNvPr id="7" name="Content Placeholder 6">
            <a:extLst>
              <a:ext uri="{FF2B5EF4-FFF2-40B4-BE49-F238E27FC236}">
                <a16:creationId xmlns:a16="http://schemas.microsoft.com/office/drawing/2014/main" id="{D96EEB4C-7FFD-DC9F-46C9-66780DE124CE}"/>
              </a:ext>
            </a:extLst>
          </p:cNvPr>
          <p:cNvPicPr>
            <a:picLocks noGrp="1" noChangeAspect="1"/>
          </p:cNvPicPr>
          <p:nvPr>
            <p:ph sz="quarter" idx="13"/>
          </p:nvPr>
        </p:nvPicPr>
        <p:blipFill>
          <a:blip r:embed="rId3"/>
          <a:stretch>
            <a:fillRect/>
          </a:stretch>
        </p:blipFill>
        <p:spPr>
          <a:xfrm>
            <a:off x="234950" y="1002761"/>
            <a:ext cx="8674100" cy="4981066"/>
          </a:xfrm>
          <a:prstGeom prst="rect">
            <a:avLst/>
          </a:prstGeom>
        </p:spPr>
      </p:pic>
    </p:spTree>
    <p:extLst>
      <p:ext uri="{BB962C8B-B14F-4D97-AF65-F5344CB8AC3E}">
        <p14:creationId xmlns:p14="http://schemas.microsoft.com/office/powerpoint/2010/main" val="4182570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EAE46-5E0C-EF50-5D90-D87F8F38AD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6B462-F839-2539-E50E-C2198E7051B0}"/>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7A2AB7C7-540B-26E8-391A-87465AFC553C}"/>
              </a:ext>
            </a:extLst>
          </p:cNvPr>
          <p:cNvSpPr>
            <a:spLocks noGrp="1"/>
          </p:cNvSpPr>
          <p:nvPr>
            <p:ph type="title"/>
          </p:nvPr>
        </p:nvSpPr>
        <p:spPr/>
        <p:txBody>
          <a:bodyPr/>
          <a:lstStyle/>
          <a:p>
            <a:r>
              <a:rPr lang="en-US"/>
              <a:t>5. KẾT QUẢ ĐẠT ĐƯỢC</a:t>
            </a:r>
          </a:p>
        </p:txBody>
      </p:sp>
      <p:sp>
        <p:nvSpPr>
          <p:cNvPr id="5" name="Content Placeholder 4">
            <a:extLst>
              <a:ext uri="{FF2B5EF4-FFF2-40B4-BE49-F238E27FC236}">
                <a16:creationId xmlns:a16="http://schemas.microsoft.com/office/drawing/2014/main" id="{B88439CC-4442-68CD-6315-DDE68779D33C}"/>
              </a:ext>
            </a:extLst>
          </p:cNvPr>
          <p:cNvSpPr>
            <a:spLocks noGrp="1"/>
          </p:cNvSpPr>
          <p:nvPr>
            <p:ph sz="quarter" idx="13"/>
          </p:nvPr>
        </p:nvSpPr>
        <p:spPr/>
        <p:txBody>
          <a:bodyPr/>
          <a:lstStyle/>
          <a:p>
            <a:pPr marL="0" indent="0">
              <a:buNone/>
            </a:pPr>
            <a:r>
              <a:rPr lang="en-VN"/>
              <a:t>Khó khăn trong quá trình làm đồ án:</a:t>
            </a:r>
          </a:p>
          <a:p>
            <a:r>
              <a:rPr lang="en-VN"/>
              <a:t>Sử dụng ngôn ngữ lập trình Golang </a:t>
            </a:r>
          </a:p>
          <a:p>
            <a:r>
              <a:rPr lang="en-VN"/>
              <a:t>Lập trình </a:t>
            </a:r>
            <a:r>
              <a:rPr lang="en-US"/>
              <a:t>concurrency trong Go sử dụng goroutine </a:t>
            </a:r>
          </a:p>
          <a:p>
            <a:r>
              <a:rPr lang="en-US"/>
              <a:t>Cách thức incremental backup + verify data</a:t>
            </a:r>
          </a:p>
          <a:p>
            <a:r>
              <a:rPr lang="en-US"/>
              <a:t>Cách thức restore lại dữ liệu từ storage repository</a:t>
            </a:r>
          </a:p>
          <a:p>
            <a:r>
              <a:rPr lang="en-US"/>
              <a:t>Cách thức gửi cảnh báo khi kho lưu trữ bị lỗi hay không thể backup dữ liệu</a:t>
            </a:r>
          </a:p>
          <a:p>
            <a:endParaRPr lang="en-VN"/>
          </a:p>
        </p:txBody>
      </p:sp>
    </p:spTree>
    <p:extLst>
      <p:ext uri="{BB962C8B-B14F-4D97-AF65-F5344CB8AC3E}">
        <p14:creationId xmlns:p14="http://schemas.microsoft.com/office/powerpoint/2010/main" val="171195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25654" y="2128022"/>
            <a:ext cx="7717197" cy="181243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BÁO CÁO PROJECT III</a:t>
            </a:r>
          </a:p>
          <a:p>
            <a:r>
              <a:rPr lang="en-US" sz="3200" dirty="0"/>
              <a:t>Đề tài: Xây dựng giải pháp Cloud Backup as a Service (BaaS) với Backup Agent</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225654" y="3940456"/>
            <a:ext cx="7342482" cy="160337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a:t>GVHD: TS. Lê Xuân Thành</a:t>
            </a:r>
          </a:p>
          <a:p>
            <a:r>
              <a:rPr lang="en-US" sz="2400" b="0" dirty="0"/>
              <a:t>Mã môn học: IT3943 </a:t>
            </a:r>
          </a:p>
          <a:p>
            <a:r>
              <a:rPr lang="en-US" sz="2400" b="0" dirty="0"/>
              <a:t>Sinh viên thực hiện: </a:t>
            </a:r>
          </a:p>
          <a:p>
            <a:r>
              <a:rPr lang="en-US" sz="2400" b="0" dirty="0"/>
              <a:t>Nguyễn Thanh Hà - 20210298</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395DF-3421-5265-828E-A659D86256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3B73C5-14B7-8CB8-ED09-54B6715A4013}"/>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BCE3F1FD-7946-A89B-CCF9-627395D918FF}"/>
              </a:ext>
            </a:extLst>
          </p:cNvPr>
          <p:cNvSpPr>
            <a:spLocks noGrp="1"/>
          </p:cNvSpPr>
          <p:nvPr>
            <p:ph type="title"/>
          </p:nvPr>
        </p:nvSpPr>
        <p:spPr/>
        <p:txBody>
          <a:bodyPr/>
          <a:lstStyle/>
          <a:p>
            <a:r>
              <a:rPr lang="en-US"/>
              <a:t>5. KẾT QUẢ ĐẠT ĐƯỢC</a:t>
            </a:r>
          </a:p>
        </p:txBody>
      </p:sp>
      <p:sp>
        <p:nvSpPr>
          <p:cNvPr id="5" name="Content Placeholder 4">
            <a:extLst>
              <a:ext uri="{FF2B5EF4-FFF2-40B4-BE49-F238E27FC236}">
                <a16:creationId xmlns:a16="http://schemas.microsoft.com/office/drawing/2014/main" id="{078E229F-77B9-B821-F877-BA17DD91D45C}"/>
              </a:ext>
            </a:extLst>
          </p:cNvPr>
          <p:cNvSpPr>
            <a:spLocks noGrp="1"/>
          </p:cNvSpPr>
          <p:nvPr>
            <p:ph sz="quarter" idx="13"/>
          </p:nvPr>
        </p:nvSpPr>
        <p:spPr/>
        <p:txBody>
          <a:bodyPr/>
          <a:lstStyle/>
          <a:p>
            <a:pPr marL="0" indent="0">
              <a:buNone/>
            </a:pPr>
            <a:r>
              <a:rPr lang="en-VN"/>
              <a:t>Giải quyết vấn đề Incremental backup và verify data </a:t>
            </a:r>
          </a:p>
          <a:p>
            <a:pPr>
              <a:buFontTx/>
              <a:buChar char="-"/>
            </a:pPr>
            <a:r>
              <a:rPr lang="en-VN"/>
              <a:t>Chia dữ liệu backup thành nhiều packs và trong mỗi pack chứa nhiều blobs data</a:t>
            </a:r>
          </a:p>
          <a:p>
            <a:pPr>
              <a:buFontTx/>
              <a:buChar char="-"/>
            </a:pPr>
            <a:r>
              <a:rPr lang="en-VN"/>
              <a:t>Thực hiện tạo cây Merkle giống như cách thức đồng bộ hoá các replica của Amazon DynamoDB</a:t>
            </a:r>
          </a:p>
          <a:p>
            <a:pPr>
              <a:buFontTx/>
              <a:buChar char="-"/>
            </a:pPr>
            <a:endParaRPr lang="en-VN"/>
          </a:p>
          <a:p>
            <a:pPr marL="0" indent="0">
              <a:buNone/>
            </a:pPr>
            <a:endParaRPr lang="en-VN"/>
          </a:p>
        </p:txBody>
      </p:sp>
      <p:pic>
        <p:nvPicPr>
          <p:cNvPr id="1026" name="Picture 2" descr="Merkle Trees: Concepts and Use Cases – Random experiments in software  engineering">
            <a:extLst>
              <a:ext uri="{FF2B5EF4-FFF2-40B4-BE49-F238E27FC236}">
                <a16:creationId xmlns:a16="http://schemas.microsoft.com/office/drawing/2014/main" id="{674E7657-79A9-1B19-EB23-A5F21BD31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283" y="3166545"/>
            <a:ext cx="4589833" cy="309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224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A4E93-24C6-BA9A-4279-EE33BBE77F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3F2B3B-0593-17CE-996D-E1545376BC4D}"/>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1CE6D7B3-9AD0-2FC5-D5D4-D3DC561B6E95}"/>
              </a:ext>
            </a:extLst>
          </p:cNvPr>
          <p:cNvSpPr>
            <a:spLocks noGrp="1"/>
          </p:cNvSpPr>
          <p:nvPr>
            <p:ph type="title"/>
          </p:nvPr>
        </p:nvSpPr>
        <p:spPr/>
        <p:txBody>
          <a:bodyPr/>
          <a:lstStyle/>
          <a:p>
            <a:r>
              <a:rPr lang="en-US"/>
              <a:t>5. KẾT QUẢ ĐẠT ĐƯỢC</a:t>
            </a:r>
          </a:p>
        </p:txBody>
      </p:sp>
      <p:sp>
        <p:nvSpPr>
          <p:cNvPr id="5" name="Content Placeholder 4">
            <a:extLst>
              <a:ext uri="{FF2B5EF4-FFF2-40B4-BE49-F238E27FC236}">
                <a16:creationId xmlns:a16="http://schemas.microsoft.com/office/drawing/2014/main" id="{F271780A-9CF4-61DB-973F-328A8D23C9E1}"/>
              </a:ext>
            </a:extLst>
          </p:cNvPr>
          <p:cNvSpPr>
            <a:spLocks noGrp="1"/>
          </p:cNvSpPr>
          <p:nvPr>
            <p:ph sz="quarter" idx="13"/>
          </p:nvPr>
        </p:nvSpPr>
        <p:spPr/>
        <p:txBody>
          <a:bodyPr/>
          <a:lstStyle/>
          <a:p>
            <a:pPr marL="0" indent="0">
              <a:buNone/>
            </a:pPr>
            <a:r>
              <a:rPr lang="en-VN"/>
              <a:t>Giải quyết vấn đề </a:t>
            </a:r>
            <a:r>
              <a:rPr lang="en-US"/>
              <a:t>restore dữ liệu từ storage repository</a:t>
            </a:r>
            <a:endParaRPr lang="en-VN"/>
          </a:p>
          <a:p>
            <a:pPr>
              <a:buFontTx/>
              <a:buChar char="-"/>
            </a:pPr>
            <a:r>
              <a:rPr lang="en-VN"/>
              <a:t>Các pack file cần restore có: size, location, blobs</a:t>
            </a:r>
          </a:p>
          <a:p>
            <a:pPr>
              <a:buFontTx/>
              <a:buChar char="-"/>
            </a:pPr>
            <a:r>
              <a:rPr lang="en-VN"/>
              <a:t>Các fileBlob có id, offset -&gt; traversal qua cây Merkle và ghép lại các blobs</a:t>
            </a:r>
          </a:p>
          <a:p>
            <a:pPr marL="0" indent="0">
              <a:buNone/>
            </a:pPr>
            <a:endParaRPr lang="en-VN"/>
          </a:p>
        </p:txBody>
      </p:sp>
      <p:pic>
        <p:nvPicPr>
          <p:cNvPr id="1026" name="Picture 2" descr="Merkle Trees: Concepts and Use Cases – Random experiments in software  engineering">
            <a:extLst>
              <a:ext uri="{FF2B5EF4-FFF2-40B4-BE49-F238E27FC236}">
                <a16:creationId xmlns:a16="http://schemas.microsoft.com/office/drawing/2014/main" id="{47D98C75-FEDC-9366-3FF6-1BF01DCE7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776" y="2756195"/>
            <a:ext cx="5019607" cy="338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851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B141-8582-1C0B-5597-61EAA44A96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852098-5694-A60F-20F5-A95DC51A9603}"/>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1AC228DB-9980-5DE8-AD1B-E081B7FB02FF}"/>
              </a:ext>
            </a:extLst>
          </p:cNvPr>
          <p:cNvSpPr>
            <a:spLocks noGrp="1"/>
          </p:cNvSpPr>
          <p:nvPr>
            <p:ph type="title"/>
          </p:nvPr>
        </p:nvSpPr>
        <p:spPr/>
        <p:txBody>
          <a:bodyPr/>
          <a:lstStyle/>
          <a:p>
            <a:r>
              <a:rPr lang="en-US"/>
              <a:t>5. KẾT QUẢ ĐẠT ĐƯỢC</a:t>
            </a:r>
          </a:p>
        </p:txBody>
      </p:sp>
      <p:sp>
        <p:nvSpPr>
          <p:cNvPr id="5" name="Content Placeholder 4">
            <a:extLst>
              <a:ext uri="{FF2B5EF4-FFF2-40B4-BE49-F238E27FC236}">
                <a16:creationId xmlns:a16="http://schemas.microsoft.com/office/drawing/2014/main" id="{5EB0E7D6-5DA3-F4F6-9BD5-935F5DC97AB7}"/>
              </a:ext>
            </a:extLst>
          </p:cNvPr>
          <p:cNvSpPr>
            <a:spLocks noGrp="1"/>
          </p:cNvSpPr>
          <p:nvPr>
            <p:ph sz="quarter" idx="13"/>
          </p:nvPr>
        </p:nvSpPr>
        <p:spPr/>
        <p:txBody>
          <a:bodyPr/>
          <a:lstStyle/>
          <a:p>
            <a:pPr marL="0" indent="0">
              <a:buNone/>
            </a:pPr>
            <a:r>
              <a:rPr lang="en-VN" sz="2400"/>
              <a:t>Giải quyết vấn đề gửi cảnh báo cho người dùng</a:t>
            </a:r>
          </a:p>
          <a:p>
            <a:r>
              <a:rPr lang="en-VN" sz="2400"/>
              <a:t>Thực hiện kiểm tra repository mỗi khi người dùng truy cập, thực thi retry kết nối đến repo </a:t>
            </a:r>
          </a:p>
          <a:p>
            <a:r>
              <a:rPr lang="en-VN" sz="2400"/>
              <a:t>Sử dụng exponential backoff, goroutine gửi mail lên SMTP server của dịch vụ Brevo SaaS</a:t>
            </a:r>
          </a:p>
        </p:txBody>
      </p:sp>
      <p:pic>
        <p:nvPicPr>
          <p:cNvPr id="4" name="Picture 3">
            <a:extLst>
              <a:ext uri="{FF2B5EF4-FFF2-40B4-BE49-F238E27FC236}">
                <a16:creationId xmlns:a16="http://schemas.microsoft.com/office/drawing/2014/main" id="{E5AAA8F3-1610-463B-52AC-5250B0682124}"/>
              </a:ext>
            </a:extLst>
          </p:cNvPr>
          <p:cNvPicPr>
            <a:picLocks noChangeAspect="1"/>
          </p:cNvPicPr>
          <p:nvPr/>
        </p:nvPicPr>
        <p:blipFill>
          <a:blip r:embed="rId3"/>
          <a:stretch>
            <a:fillRect/>
          </a:stretch>
        </p:blipFill>
        <p:spPr>
          <a:xfrm>
            <a:off x="540907" y="2850349"/>
            <a:ext cx="7340824" cy="3294291"/>
          </a:xfrm>
          <a:prstGeom prst="rect">
            <a:avLst/>
          </a:prstGeom>
        </p:spPr>
      </p:pic>
      <p:sp>
        <p:nvSpPr>
          <p:cNvPr id="6" name="Oval 5">
            <a:extLst>
              <a:ext uri="{FF2B5EF4-FFF2-40B4-BE49-F238E27FC236}">
                <a16:creationId xmlns:a16="http://schemas.microsoft.com/office/drawing/2014/main" id="{9A56265F-EA0E-B362-DDE2-5DA2A7F85B74}"/>
              </a:ext>
            </a:extLst>
          </p:cNvPr>
          <p:cNvSpPr/>
          <p:nvPr/>
        </p:nvSpPr>
        <p:spPr>
          <a:xfrm>
            <a:off x="2211859" y="5251622"/>
            <a:ext cx="1495168" cy="76513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775519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BEC31-3F96-8526-390D-74A8E59579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B0A884-7FE8-7B9E-7481-ADF508AAAE8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B81E02E6-C431-EE5D-37FC-8C29C2361305}"/>
              </a:ext>
            </a:extLst>
          </p:cNvPr>
          <p:cNvSpPr>
            <a:spLocks noGrp="1"/>
          </p:cNvSpPr>
          <p:nvPr>
            <p:ph type="title"/>
          </p:nvPr>
        </p:nvSpPr>
        <p:spPr/>
        <p:txBody>
          <a:bodyPr/>
          <a:lstStyle/>
          <a:p>
            <a:r>
              <a:rPr lang="en-US"/>
              <a:t>5. KẾT QUẢ ĐẠT ĐƯỢC</a:t>
            </a:r>
          </a:p>
        </p:txBody>
      </p:sp>
      <p:sp>
        <p:nvSpPr>
          <p:cNvPr id="5" name="Content Placeholder 4">
            <a:extLst>
              <a:ext uri="{FF2B5EF4-FFF2-40B4-BE49-F238E27FC236}">
                <a16:creationId xmlns:a16="http://schemas.microsoft.com/office/drawing/2014/main" id="{8D5A5875-2545-7A05-9AD8-11182A8B079C}"/>
              </a:ext>
            </a:extLst>
          </p:cNvPr>
          <p:cNvSpPr>
            <a:spLocks noGrp="1"/>
          </p:cNvSpPr>
          <p:nvPr>
            <p:ph sz="quarter" idx="13"/>
          </p:nvPr>
        </p:nvSpPr>
        <p:spPr/>
        <p:txBody>
          <a:bodyPr/>
          <a:lstStyle/>
          <a:p>
            <a:pPr marL="0" indent="0">
              <a:buNone/>
            </a:pPr>
            <a:r>
              <a:rPr lang="en-VN" sz="2400"/>
              <a:t>Giải quyết vấn đề gửi cảnh báo cho người dùng</a:t>
            </a:r>
          </a:p>
        </p:txBody>
      </p:sp>
      <p:pic>
        <p:nvPicPr>
          <p:cNvPr id="6" name="Picture 5">
            <a:extLst>
              <a:ext uri="{FF2B5EF4-FFF2-40B4-BE49-F238E27FC236}">
                <a16:creationId xmlns:a16="http://schemas.microsoft.com/office/drawing/2014/main" id="{9A84985B-7A8A-72DD-863A-217492F48781}"/>
              </a:ext>
            </a:extLst>
          </p:cNvPr>
          <p:cNvPicPr>
            <a:picLocks noChangeAspect="1"/>
          </p:cNvPicPr>
          <p:nvPr/>
        </p:nvPicPr>
        <p:blipFill>
          <a:blip r:embed="rId3"/>
          <a:stretch>
            <a:fillRect/>
          </a:stretch>
        </p:blipFill>
        <p:spPr>
          <a:xfrm>
            <a:off x="234822" y="1354665"/>
            <a:ext cx="8673845" cy="4297078"/>
          </a:xfrm>
          <a:prstGeom prst="rect">
            <a:avLst/>
          </a:prstGeom>
        </p:spPr>
      </p:pic>
    </p:spTree>
    <p:extLst>
      <p:ext uri="{BB962C8B-B14F-4D97-AF65-F5344CB8AC3E}">
        <p14:creationId xmlns:p14="http://schemas.microsoft.com/office/powerpoint/2010/main" val="235165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52361-D7D0-F24C-CCD9-FC63971B77E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12A9E0-D04C-0F32-6909-8DDD87BC4115}"/>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596FF5C3-524D-246A-F595-324AC971FA30}"/>
              </a:ext>
            </a:extLst>
          </p:cNvPr>
          <p:cNvSpPr>
            <a:spLocks noGrp="1"/>
          </p:cNvSpPr>
          <p:nvPr>
            <p:ph type="title"/>
          </p:nvPr>
        </p:nvSpPr>
        <p:spPr/>
        <p:txBody>
          <a:bodyPr/>
          <a:lstStyle/>
          <a:p>
            <a:r>
              <a:rPr lang="en-US"/>
              <a:t>5. KẾT QUẢ ĐẠT ĐƯỢC</a:t>
            </a:r>
          </a:p>
        </p:txBody>
      </p:sp>
      <p:sp>
        <p:nvSpPr>
          <p:cNvPr id="5" name="Content Placeholder 4">
            <a:extLst>
              <a:ext uri="{FF2B5EF4-FFF2-40B4-BE49-F238E27FC236}">
                <a16:creationId xmlns:a16="http://schemas.microsoft.com/office/drawing/2014/main" id="{87C9DE3A-8AAD-C45F-316B-12A2FFB64C38}"/>
              </a:ext>
            </a:extLst>
          </p:cNvPr>
          <p:cNvSpPr>
            <a:spLocks noGrp="1"/>
          </p:cNvSpPr>
          <p:nvPr>
            <p:ph sz="quarter" idx="13"/>
          </p:nvPr>
        </p:nvSpPr>
        <p:spPr>
          <a:xfrm>
            <a:off x="2572503" y="2988100"/>
            <a:ext cx="3998993" cy="679440"/>
          </a:xfrm>
        </p:spPr>
        <p:txBody>
          <a:bodyPr/>
          <a:lstStyle/>
          <a:p>
            <a:pPr marL="0" indent="0">
              <a:buNone/>
            </a:pPr>
            <a:r>
              <a:rPr lang="en-VN" sz="4000" b="1"/>
              <a:t>Demo sản phẩm</a:t>
            </a:r>
          </a:p>
        </p:txBody>
      </p:sp>
    </p:spTree>
    <p:extLst>
      <p:ext uri="{BB962C8B-B14F-4D97-AF65-F5344CB8AC3E}">
        <p14:creationId xmlns:p14="http://schemas.microsoft.com/office/powerpoint/2010/main" val="3877702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DCFE0-EEAC-3853-2C24-1CD5EC36CB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F14717-33F7-0158-C12D-6C5CA3BE991D}"/>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849FC94B-F300-E916-723E-4173070B7CD2}"/>
              </a:ext>
            </a:extLst>
          </p:cNvPr>
          <p:cNvSpPr>
            <a:spLocks noGrp="1"/>
          </p:cNvSpPr>
          <p:nvPr>
            <p:ph type="title"/>
          </p:nvPr>
        </p:nvSpPr>
        <p:spPr/>
        <p:txBody>
          <a:bodyPr/>
          <a:lstStyle/>
          <a:p>
            <a:r>
              <a:rPr lang="en-US"/>
              <a:t>6. KẾT LUẬN VÀ HƯỚNG PHÁT TRIỂN</a:t>
            </a:r>
          </a:p>
        </p:txBody>
      </p:sp>
      <p:sp>
        <p:nvSpPr>
          <p:cNvPr id="4" name="Content Placeholder 3">
            <a:extLst>
              <a:ext uri="{FF2B5EF4-FFF2-40B4-BE49-F238E27FC236}">
                <a16:creationId xmlns:a16="http://schemas.microsoft.com/office/drawing/2014/main" id="{FA8F67D4-A0D2-0C4D-9ABB-A2F614A7362E}"/>
              </a:ext>
            </a:extLst>
          </p:cNvPr>
          <p:cNvSpPr>
            <a:spLocks noGrp="1"/>
          </p:cNvSpPr>
          <p:nvPr>
            <p:ph sz="quarter" idx="13"/>
          </p:nvPr>
        </p:nvSpPr>
        <p:spPr/>
        <p:txBody>
          <a:bodyPr/>
          <a:lstStyle/>
          <a:p>
            <a:pPr marL="0" indent="0">
              <a:buNone/>
            </a:pPr>
            <a:r>
              <a:rPr lang="en-US"/>
              <a:t>Kết luận:</a:t>
            </a:r>
          </a:p>
          <a:p>
            <a:r>
              <a:rPr lang="en-US"/>
              <a:t>Hệ thống </a:t>
            </a:r>
            <a:r>
              <a:rPr lang="en-US" b="1"/>
              <a:t>Backup as a Service </a:t>
            </a:r>
            <a:r>
              <a:rPr lang="en-US"/>
              <a:t>đã có đầy đủ các core chính: </a:t>
            </a:r>
            <a:r>
              <a:rPr lang="en-US" b="1"/>
              <a:t>Backup agent, Server backup, Storage Repository, Backup Browser</a:t>
            </a:r>
          </a:p>
          <a:p>
            <a:r>
              <a:rPr lang="en-US"/>
              <a:t>Đảm bảo tính an toàn, toàn vẹn và khả năng phục hồi của dữ liệu được backup</a:t>
            </a:r>
          </a:p>
          <a:p>
            <a:r>
              <a:rPr lang="en-US"/>
              <a:t>Hệ thống giúp đơn giản hoá quy trình backup và khôi phục dữ liệu</a:t>
            </a:r>
          </a:p>
          <a:p>
            <a:r>
              <a:rPr lang="en-US"/>
              <a:t>Tối ưu hoá tài nguyên lưu trữ và giảm thiểu nguy cơ mất mát dữ liệu</a:t>
            </a:r>
          </a:p>
        </p:txBody>
      </p:sp>
    </p:spTree>
    <p:extLst>
      <p:ext uri="{BB962C8B-B14F-4D97-AF65-F5344CB8AC3E}">
        <p14:creationId xmlns:p14="http://schemas.microsoft.com/office/powerpoint/2010/main" val="3624651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33836-0B5E-DA22-B43C-939D4477A1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F52FBC-CE2D-3E35-059F-91EF0E563CAC}"/>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C5615765-FB86-D52B-31E7-AA1303CC7E8A}"/>
              </a:ext>
            </a:extLst>
          </p:cNvPr>
          <p:cNvSpPr>
            <a:spLocks noGrp="1"/>
          </p:cNvSpPr>
          <p:nvPr>
            <p:ph type="title"/>
          </p:nvPr>
        </p:nvSpPr>
        <p:spPr/>
        <p:txBody>
          <a:bodyPr/>
          <a:lstStyle/>
          <a:p>
            <a:r>
              <a:rPr lang="en-US"/>
              <a:t>6. KẾT LUẬN VÀ HƯỚNG PHÁT TRIỂN</a:t>
            </a:r>
          </a:p>
        </p:txBody>
      </p:sp>
      <p:sp>
        <p:nvSpPr>
          <p:cNvPr id="4" name="Content Placeholder 3">
            <a:extLst>
              <a:ext uri="{FF2B5EF4-FFF2-40B4-BE49-F238E27FC236}">
                <a16:creationId xmlns:a16="http://schemas.microsoft.com/office/drawing/2014/main" id="{729B1D73-5ABC-1631-FD4C-726C00905558}"/>
              </a:ext>
            </a:extLst>
          </p:cNvPr>
          <p:cNvSpPr>
            <a:spLocks noGrp="1"/>
          </p:cNvSpPr>
          <p:nvPr>
            <p:ph sz="quarter" idx="13"/>
          </p:nvPr>
        </p:nvSpPr>
        <p:spPr/>
        <p:txBody>
          <a:bodyPr/>
          <a:lstStyle/>
          <a:p>
            <a:pPr marL="0" indent="0">
              <a:buNone/>
            </a:pPr>
            <a:r>
              <a:rPr lang="en-US"/>
              <a:t>Hướng phát triển:</a:t>
            </a:r>
          </a:p>
          <a:p>
            <a:r>
              <a:rPr lang="en-US"/>
              <a:t>Phát triển hỗ trợ backup volume của các máy chủ, bare-metal machine cho các hệ điều hành khác nhau</a:t>
            </a:r>
          </a:p>
          <a:p>
            <a:r>
              <a:rPr lang="en-US"/>
              <a:t>Phát triển hỗ trợ backup realtime cho database, container ví dụ Docker, K8S,...</a:t>
            </a:r>
          </a:p>
          <a:p>
            <a:r>
              <a:rPr lang="en-US"/>
              <a:t>Phân tích log để tối ưu hoá các tác vụ backup/lập lịch backup, AI/ML dự đoán dung lượng lưu trữ cần thiết</a:t>
            </a:r>
          </a:p>
          <a:p>
            <a:endParaRPr lang="en-US"/>
          </a:p>
        </p:txBody>
      </p:sp>
    </p:spTree>
    <p:extLst>
      <p:ext uri="{BB962C8B-B14F-4D97-AF65-F5344CB8AC3E}">
        <p14:creationId xmlns:p14="http://schemas.microsoft.com/office/powerpoint/2010/main" val="3685207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NỘI DUNG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en-US"/>
              <a:t>Đặt vấn đề</a:t>
            </a:r>
          </a:p>
          <a:p>
            <a:r>
              <a:rPr lang="en-US"/>
              <a:t>Mục đích và yêu cầu đề tài</a:t>
            </a:r>
          </a:p>
          <a:p>
            <a:r>
              <a:rPr lang="en-US"/>
              <a:t>Kiến trúc hệ thống</a:t>
            </a:r>
          </a:p>
          <a:p>
            <a:r>
              <a:rPr lang="en-US"/>
              <a:t>Thành phần hệ thống</a:t>
            </a:r>
          </a:p>
          <a:p>
            <a:r>
              <a:rPr lang="en-US"/>
              <a:t>Kết quả đạt được</a:t>
            </a:r>
          </a:p>
          <a:p>
            <a:r>
              <a:rPr lang="en-US"/>
              <a:t>Kết luận và hướng phát triển</a:t>
            </a:r>
          </a:p>
        </p:txBody>
      </p:sp>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B6050-C4CE-68CC-5152-8696339021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5B727F-D6DB-4009-A2F6-7AD5BAE2CD7B}"/>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2183D209-28A6-4BF3-2A21-70984DE728AA}"/>
              </a:ext>
            </a:extLst>
          </p:cNvPr>
          <p:cNvSpPr>
            <a:spLocks noGrp="1"/>
          </p:cNvSpPr>
          <p:nvPr>
            <p:ph type="title"/>
          </p:nvPr>
        </p:nvSpPr>
        <p:spPr/>
        <p:txBody>
          <a:bodyPr/>
          <a:lstStyle/>
          <a:p>
            <a:r>
              <a:rPr lang="en-US"/>
              <a:t>1. ĐẶT VẤN ĐỀ</a:t>
            </a:r>
          </a:p>
        </p:txBody>
      </p:sp>
      <p:sp>
        <p:nvSpPr>
          <p:cNvPr id="4" name="Content Placeholder 3">
            <a:extLst>
              <a:ext uri="{FF2B5EF4-FFF2-40B4-BE49-F238E27FC236}">
                <a16:creationId xmlns:a16="http://schemas.microsoft.com/office/drawing/2014/main" id="{042D5FB8-942B-7841-A7D6-56DED982DD6F}"/>
              </a:ext>
            </a:extLst>
          </p:cNvPr>
          <p:cNvSpPr>
            <a:spLocks noGrp="1"/>
          </p:cNvSpPr>
          <p:nvPr>
            <p:ph sz="quarter" idx="13"/>
          </p:nvPr>
        </p:nvSpPr>
        <p:spPr/>
        <p:txBody>
          <a:bodyPr/>
          <a:lstStyle/>
          <a:p>
            <a:r>
              <a:rPr lang="en-US" b="1"/>
              <a:t>Dữ liệu</a:t>
            </a:r>
            <a:r>
              <a:rPr lang="en-US"/>
              <a:t> trở thành tài sản quan trọng đối với mọi tổ chức.</a:t>
            </a:r>
          </a:p>
          <a:p>
            <a:r>
              <a:rPr lang="en-US"/>
              <a:t>Các mối đe doạ như mất dữ liệu, tấn công mạng và thiên tai đang ngày càng gia tăng.</a:t>
            </a:r>
          </a:p>
          <a:p>
            <a:r>
              <a:rPr lang="en-US"/>
              <a:t>Giải pháp sao lưu truyền thống phức tạp, khó quản lý và yêu cầu nguồn lực chuyên môn cao.</a:t>
            </a:r>
          </a:p>
          <a:p>
            <a:pPr marL="0" indent="0">
              <a:buNone/>
            </a:pPr>
            <a:r>
              <a:rPr lang="en-US">
                <a:sym typeface="Wingdings" pitchFamily="2" charset="2"/>
              </a:rPr>
              <a:t> </a:t>
            </a:r>
            <a:r>
              <a:rPr lang="en-US" b="1">
                <a:solidFill>
                  <a:srgbClr val="FF0000"/>
                </a:solidFill>
                <a:sym typeface="Wingdings" pitchFamily="2" charset="2"/>
              </a:rPr>
              <a:t>Cloud Backup as a Service (BaaS) </a:t>
            </a:r>
            <a:r>
              <a:rPr lang="en-US">
                <a:sym typeface="Wingdings" pitchFamily="2" charset="2"/>
              </a:rPr>
              <a:t>tích hợp với management agents để đảm bảo dữ liệu luôn được bảo vệ và khôi phục kịp thời.</a:t>
            </a:r>
            <a:endParaRPr lang="en-US"/>
          </a:p>
        </p:txBody>
      </p:sp>
    </p:spTree>
    <p:extLst>
      <p:ext uri="{BB962C8B-B14F-4D97-AF65-F5344CB8AC3E}">
        <p14:creationId xmlns:p14="http://schemas.microsoft.com/office/powerpoint/2010/main" val="984338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C3580-48A9-6B07-8309-708782BF283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267C15-2739-5827-9BAC-42FC45C05524}"/>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3A2F0036-0BC3-6899-F9B3-3DDC875CF8CF}"/>
              </a:ext>
            </a:extLst>
          </p:cNvPr>
          <p:cNvSpPr>
            <a:spLocks noGrp="1"/>
          </p:cNvSpPr>
          <p:nvPr>
            <p:ph type="title"/>
          </p:nvPr>
        </p:nvSpPr>
        <p:spPr/>
        <p:txBody>
          <a:bodyPr/>
          <a:lstStyle/>
          <a:p>
            <a:r>
              <a:rPr lang="en-US"/>
              <a:t>2. MỤC ĐÍCH VÀ YÊU CẦU CỦA ĐỀ TÀI</a:t>
            </a:r>
          </a:p>
        </p:txBody>
      </p:sp>
      <p:sp>
        <p:nvSpPr>
          <p:cNvPr id="4" name="Content Placeholder 3">
            <a:extLst>
              <a:ext uri="{FF2B5EF4-FFF2-40B4-BE49-F238E27FC236}">
                <a16:creationId xmlns:a16="http://schemas.microsoft.com/office/drawing/2014/main" id="{AAA9E3A4-0789-136F-1AD5-7F1D4515C129}"/>
              </a:ext>
            </a:extLst>
          </p:cNvPr>
          <p:cNvSpPr>
            <a:spLocks noGrp="1"/>
          </p:cNvSpPr>
          <p:nvPr>
            <p:ph sz="quarter" idx="13"/>
          </p:nvPr>
        </p:nvSpPr>
        <p:spPr/>
        <p:txBody>
          <a:bodyPr/>
          <a:lstStyle/>
          <a:p>
            <a:pPr marL="0" indent="0">
              <a:buNone/>
            </a:pPr>
            <a:r>
              <a:rPr lang="en-US" b="1"/>
              <a:t>Mục đích:</a:t>
            </a:r>
          </a:p>
          <a:p>
            <a:r>
              <a:rPr lang="en-US"/>
              <a:t>Xây dựng hệ thống Cloud Backup as a Service với khả năng quản lý tự động thông qua management agents.</a:t>
            </a:r>
          </a:p>
          <a:p>
            <a:pPr marL="0" indent="0">
              <a:buNone/>
            </a:pPr>
            <a:r>
              <a:rPr lang="en-US" b="1"/>
              <a:t>Yêu cầu:</a:t>
            </a:r>
          </a:p>
          <a:p>
            <a:r>
              <a:rPr lang="en-US"/>
              <a:t>Hỗ trợ sao lưu toàn diện và nhanh chóng</a:t>
            </a:r>
          </a:p>
          <a:p>
            <a:r>
              <a:rPr lang="en-US"/>
              <a:t>Dễ dàng triển khai và mở rộng</a:t>
            </a:r>
          </a:p>
          <a:p>
            <a:r>
              <a:rPr lang="en-US"/>
              <a:t>Hỗ trợ khôi phục dữ liệu nhanh chóng sau sự cố</a:t>
            </a:r>
          </a:p>
          <a:p>
            <a:r>
              <a:rPr lang="en-US"/>
              <a:t>Bảo mật cao với mã hoá và kiểm soát truy cập</a:t>
            </a:r>
          </a:p>
          <a:p>
            <a:r>
              <a:rPr lang="en-US"/>
              <a:t>Giao diện quản lý thân thiện, trực quan, đơn giản </a:t>
            </a:r>
          </a:p>
        </p:txBody>
      </p:sp>
    </p:spTree>
    <p:extLst>
      <p:ext uri="{BB962C8B-B14F-4D97-AF65-F5344CB8AC3E}">
        <p14:creationId xmlns:p14="http://schemas.microsoft.com/office/powerpoint/2010/main" val="193974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0B1D8-4AD3-70C5-F165-981FDBF05F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BF2DF3-6C69-F4F7-FC56-11E01CF38C72}"/>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E3DD148F-6028-575C-6140-D1A5B2B2D4C0}"/>
              </a:ext>
            </a:extLst>
          </p:cNvPr>
          <p:cNvSpPr>
            <a:spLocks noGrp="1"/>
          </p:cNvSpPr>
          <p:nvPr>
            <p:ph type="title"/>
          </p:nvPr>
        </p:nvSpPr>
        <p:spPr/>
        <p:txBody>
          <a:bodyPr/>
          <a:lstStyle/>
          <a:p>
            <a:r>
              <a:rPr lang="en-US"/>
              <a:t>3. KIẾN TRÚC HỆ THỐNG</a:t>
            </a:r>
          </a:p>
        </p:txBody>
      </p:sp>
      <p:pic>
        <p:nvPicPr>
          <p:cNvPr id="2050" name="Picture 2">
            <a:extLst>
              <a:ext uri="{FF2B5EF4-FFF2-40B4-BE49-F238E27FC236}">
                <a16:creationId xmlns:a16="http://schemas.microsoft.com/office/drawing/2014/main" id="{DC924033-AD7C-2029-F94F-932901F5C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1743"/>
            <a:ext cx="9144000" cy="435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792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4A49-2982-4F1B-8C0E-EADAF12FAFD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FAC8FA-6C25-76B7-6884-C1C9AF7212C9}"/>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B7302A26-704C-B895-6068-9E9AED3C1829}"/>
              </a:ext>
            </a:extLst>
          </p:cNvPr>
          <p:cNvSpPr>
            <a:spLocks noGrp="1"/>
          </p:cNvSpPr>
          <p:nvPr>
            <p:ph type="title"/>
          </p:nvPr>
        </p:nvSpPr>
        <p:spPr/>
        <p:txBody>
          <a:bodyPr/>
          <a:lstStyle/>
          <a:p>
            <a:r>
              <a:rPr lang="en-US"/>
              <a:t>3. KIẾN TRÚC HỆ THỐNG</a:t>
            </a:r>
          </a:p>
        </p:txBody>
      </p:sp>
      <p:pic>
        <p:nvPicPr>
          <p:cNvPr id="1028" name="Picture 4">
            <a:extLst>
              <a:ext uri="{FF2B5EF4-FFF2-40B4-BE49-F238E27FC236}">
                <a16:creationId xmlns:a16="http://schemas.microsoft.com/office/drawing/2014/main" id="{B4572751-B464-C601-F5A5-6A6E7F764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882" y="860096"/>
            <a:ext cx="5525564" cy="538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59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FD75D-870B-2217-09F7-8925141E27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CEF32-9B01-2D54-F982-82720DC2ADC2}"/>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14D9AC21-2CFE-E5F0-26A0-203EC5DEBE4F}"/>
              </a:ext>
            </a:extLst>
          </p:cNvPr>
          <p:cNvSpPr>
            <a:spLocks noGrp="1"/>
          </p:cNvSpPr>
          <p:nvPr>
            <p:ph type="title"/>
          </p:nvPr>
        </p:nvSpPr>
        <p:spPr/>
        <p:txBody>
          <a:bodyPr/>
          <a:lstStyle/>
          <a:p>
            <a:r>
              <a:rPr lang="en-US"/>
              <a:t>4. THÀNH PHẦN HỆ THỐNG</a:t>
            </a:r>
          </a:p>
        </p:txBody>
      </p:sp>
      <p:sp>
        <p:nvSpPr>
          <p:cNvPr id="4" name="Content Placeholder 3">
            <a:extLst>
              <a:ext uri="{FF2B5EF4-FFF2-40B4-BE49-F238E27FC236}">
                <a16:creationId xmlns:a16="http://schemas.microsoft.com/office/drawing/2014/main" id="{16471918-E1B0-9411-B0D6-28EE8E728059}"/>
              </a:ext>
            </a:extLst>
          </p:cNvPr>
          <p:cNvSpPr>
            <a:spLocks noGrp="1"/>
          </p:cNvSpPr>
          <p:nvPr>
            <p:ph sz="quarter" idx="13"/>
          </p:nvPr>
        </p:nvSpPr>
        <p:spPr/>
        <p:txBody>
          <a:bodyPr/>
          <a:lstStyle/>
          <a:p>
            <a:pPr marL="514350" indent="-514350">
              <a:buFont typeface="+mj-lt"/>
              <a:buAutoNum type="arabicPeriod"/>
            </a:pPr>
            <a:r>
              <a:rPr lang="en-US" b="1"/>
              <a:t>Backup Agent: </a:t>
            </a:r>
            <a:r>
              <a:rPr lang="en-US"/>
              <a:t>cầu nối quan trọng giữa server backup và các thiết bị cần được backup </a:t>
            </a:r>
          </a:p>
          <a:p>
            <a:pPr lvl="1"/>
            <a:r>
              <a:rPr lang="en-US"/>
              <a:t>Nhận lệnh từ </a:t>
            </a:r>
            <a:r>
              <a:rPr lang="en-US" b="1"/>
              <a:t>Server Backup</a:t>
            </a:r>
          </a:p>
          <a:p>
            <a:pPr lvl="1"/>
            <a:r>
              <a:rPr lang="en-US"/>
              <a:t>Thực thi lệnh trên các thiết bị cần backup dữ liệu</a:t>
            </a:r>
          </a:p>
          <a:p>
            <a:pPr lvl="1"/>
            <a:r>
              <a:rPr lang="en-US"/>
              <a:t>Truyền tải dữ liệu đến hệ thống lưu trữ tập trung – </a:t>
            </a:r>
            <a:r>
              <a:rPr lang="en-US" b="1"/>
              <a:t>Storage Repository</a:t>
            </a:r>
            <a:endParaRPr lang="en-US"/>
          </a:p>
          <a:p>
            <a:pPr marL="514350" indent="-514350">
              <a:buFont typeface="+mj-lt"/>
              <a:buAutoNum type="arabicPeriod"/>
            </a:pPr>
            <a:r>
              <a:rPr lang="en-US" b="1"/>
              <a:t>Server Backup</a:t>
            </a:r>
            <a:endParaRPr lang="en-US"/>
          </a:p>
          <a:p>
            <a:pPr lvl="1"/>
            <a:r>
              <a:rPr lang="en-US"/>
              <a:t>Lưu trữ các thông tin quan trọng về metadata của kho dữ liệu repository, dữ liệu backup, các bản snapshot, các policy, các thông tin người dùng,...</a:t>
            </a:r>
          </a:p>
          <a:p>
            <a:pPr lvl="1"/>
            <a:r>
              <a:rPr lang="en-US"/>
              <a:t>Chịu trách nhiệm quản lý, lập lịch và điều phối quá trình backup</a:t>
            </a:r>
          </a:p>
          <a:p>
            <a:pPr lvl="1"/>
            <a:r>
              <a:rPr lang="en-US"/>
              <a:t>Cung cấp giao tiếp API để các thành phần khác hoạt động</a:t>
            </a:r>
          </a:p>
          <a:p>
            <a:pPr lvl="1"/>
            <a:endParaRPr lang="en-US" b="1"/>
          </a:p>
          <a:p>
            <a:pPr marL="914400" lvl="1" indent="-457200">
              <a:buFont typeface="+mj-lt"/>
              <a:buAutoNum type="arabicPeriod"/>
            </a:pPr>
            <a:endParaRPr lang="en-US" b="1"/>
          </a:p>
        </p:txBody>
      </p:sp>
    </p:spTree>
    <p:extLst>
      <p:ext uri="{BB962C8B-B14F-4D97-AF65-F5344CB8AC3E}">
        <p14:creationId xmlns:p14="http://schemas.microsoft.com/office/powerpoint/2010/main" val="305882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9CDAC-E244-216F-5F2C-940AF2BAC0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90A2E2-93A3-3D4F-01D9-D21BC96A7028}"/>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45ADDAE4-D9D8-D21E-8324-A8CA4B5C7CE0}"/>
              </a:ext>
            </a:extLst>
          </p:cNvPr>
          <p:cNvSpPr>
            <a:spLocks noGrp="1"/>
          </p:cNvSpPr>
          <p:nvPr>
            <p:ph type="title"/>
          </p:nvPr>
        </p:nvSpPr>
        <p:spPr/>
        <p:txBody>
          <a:bodyPr/>
          <a:lstStyle/>
          <a:p>
            <a:r>
              <a:rPr lang="en-US"/>
              <a:t>4. THÀNH PHẦN HỆ THỐNG</a:t>
            </a:r>
          </a:p>
        </p:txBody>
      </p:sp>
      <p:sp>
        <p:nvSpPr>
          <p:cNvPr id="4" name="Content Placeholder 3">
            <a:extLst>
              <a:ext uri="{FF2B5EF4-FFF2-40B4-BE49-F238E27FC236}">
                <a16:creationId xmlns:a16="http://schemas.microsoft.com/office/drawing/2014/main" id="{6AF07914-16F9-8BC5-6324-7ACBEB091113}"/>
              </a:ext>
            </a:extLst>
          </p:cNvPr>
          <p:cNvSpPr>
            <a:spLocks noGrp="1"/>
          </p:cNvSpPr>
          <p:nvPr>
            <p:ph sz="quarter" idx="13"/>
          </p:nvPr>
        </p:nvSpPr>
        <p:spPr/>
        <p:txBody>
          <a:bodyPr/>
          <a:lstStyle/>
          <a:p>
            <a:pPr marL="514350" indent="-514350">
              <a:buFont typeface="+mj-lt"/>
              <a:buAutoNum type="arabicPeriod" startAt="3"/>
            </a:pPr>
            <a:r>
              <a:rPr lang="en-US" b="1"/>
              <a:t>Backup Browser</a:t>
            </a:r>
            <a:endParaRPr lang="en-US"/>
          </a:p>
          <a:p>
            <a:pPr lvl="1"/>
            <a:r>
              <a:rPr lang="en-US"/>
              <a:t>Giao diện cho người dùng quản lý, kiểm tra trạng thái và thiết lập các kho lưu trữ dữ liệu.</a:t>
            </a:r>
          </a:p>
          <a:p>
            <a:pPr lvl="1"/>
            <a:r>
              <a:rPr lang="en-US"/>
              <a:t>Giao diện cho người dùng quản lý, kiểm tra trạng thái và truy xuất dữ liệu đã backup</a:t>
            </a:r>
          </a:p>
          <a:p>
            <a:pPr lvl="1"/>
            <a:r>
              <a:rPr lang="en-US"/>
              <a:t>Cho phép xem danh sách lịch sử backup, lên lịch mới hoặc khôi phục dữ liệu</a:t>
            </a:r>
          </a:p>
          <a:p>
            <a:pPr marL="514350" indent="-514350">
              <a:buFont typeface="+mj-lt"/>
              <a:buAutoNum type="arabicPeriod" startAt="3"/>
            </a:pPr>
            <a:r>
              <a:rPr lang="en-US" b="1"/>
              <a:t>Storage Repository</a:t>
            </a:r>
            <a:endParaRPr lang="en-US"/>
          </a:p>
          <a:p>
            <a:pPr lvl="1"/>
            <a:r>
              <a:rPr lang="en-US"/>
              <a:t>Là nơi lưu trữ tập trung toàn bộ dữ liệu đã được backup</a:t>
            </a:r>
          </a:p>
          <a:p>
            <a:pPr lvl="1"/>
            <a:r>
              <a:rPr lang="en-US"/>
              <a:t>Cung cấp các giải pháp backup đa kênh: Local, S3, Sftp, Rest server,...</a:t>
            </a:r>
            <a:endParaRPr lang="en-US" b="1"/>
          </a:p>
          <a:p>
            <a:pPr marL="914400" lvl="1" indent="-457200">
              <a:buFont typeface="+mj-lt"/>
              <a:buAutoNum type="arabicPeriod"/>
            </a:pPr>
            <a:endParaRPr lang="en-US" b="1"/>
          </a:p>
        </p:txBody>
      </p:sp>
    </p:spTree>
    <p:extLst>
      <p:ext uri="{BB962C8B-B14F-4D97-AF65-F5344CB8AC3E}">
        <p14:creationId xmlns:p14="http://schemas.microsoft.com/office/powerpoint/2010/main" val="16528405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5041</TotalTime>
  <Words>1135</Words>
  <Application>Microsoft Macintosh PowerPoint</Application>
  <PresentationFormat>On-screen Show (4:3)</PresentationFormat>
  <Paragraphs>138</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Lato</vt:lpstr>
      <vt:lpstr>system-ui</vt:lpstr>
      <vt:lpstr>Wingdings</vt:lpstr>
      <vt:lpstr>Office Theme</vt:lpstr>
      <vt:lpstr>PowerPoint Presentation</vt:lpstr>
      <vt:lpstr>PowerPoint Presentation</vt:lpstr>
      <vt:lpstr>NỘI DUNG</vt:lpstr>
      <vt:lpstr>1. ĐẶT VẤN ĐỀ</vt:lpstr>
      <vt:lpstr>2. MỤC ĐÍCH VÀ YÊU CẦU CỦA ĐỀ TÀI</vt:lpstr>
      <vt:lpstr>3. KIẾN TRÚC HỆ THỐNG</vt:lpstr>
      <vt:lpstr>3. KIẾN TRÚC HỆ THỐNG</vt:lpstr>
      <vt:lpstr>4. THÀNH PHẦN HỆ THỐNG</vt:lpstr>
      <vt:lpstr>4. THÀNH PHẦN HỆ THỐNG</vt:lpstr>
      <vt:lpstr>5. KẾT QUẢ ĐẠT ĐƯỢC</vt:lpstr>
      <vt:lpstr>5. KẾT QUẢ ĐẠT ĐƯỢC</vt:lpstr>
      <vt:lpstr>5. KẾT QUẢ ĐẠT ĐƯỢC</vt:lpstr>
      <vt:lpstr>5. KẾT QUẢ ĐẠT ĐƯỢC</vt:lpstr>
      <vt:lpstr>5. KẾT QUẢ ĐẠT ĐƯỢC</vt:lpstr>
      <vt:lpstr>5. KẾT QUẢ ĐẠT ĐƯỢC</vt:lpstr>
      <vt:lpstr>5. KẾT QUẢ ĐẠT ĐƯỢC</vt:lpstr>
      <vt:lpstr>5. KẾT QUẢ ĐẠT ĐƯỢC</vt:lpstr>
      <vt:lpstr>5. KẾT QUẢ ĐẠT ĐƯỢC</vt:lpstr>
      <vt:lpstr>5. KẾT QUẢ ĐẠT ĐƯỢC</vt:lpstr>
      <vt:lpstr>5. KẾT QUẢ ĐẠT ĐƯỢC</vt:lpstr>
      <vt:lpstr>5. KẾT QUẢ ĐẠT ĐƯỢC</vt:lpstr>
      <vt:lpstr>5. KẾT QUẢ ĐẠT ĐƯỢC</vt:lpstr>
      <vt:lpstr>5. KẾT QUẢ ĐẠT ĐƯỢC</vt:lpstr>
      <vt:lpstr>5. KẾT QUẢ ĐẠT ĐƯỢC</vt:lpstr>
      <vt:lpstr>6. KẾT LUẬN VÀ HƯỚNG PHÁT TRIỂN</vt:lpstr>
      <vt:lpstr>6. 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Thanh Ha 20210298</cp:lastModifiedBy>
  <cp:revision>25</cp:revision>
  <dcterms:created xsi:type="dcterms:W3CDTF">2021-05-28T04:32:29Z</dcterms:created>
  <dcterms:modified xsi:type="dcterms:W3CDTF">2025-01-05T18:40:09Z</dcterms:modified>
</cp:coreProperties>
</file>